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5"/>
  </p:notesMasterIdLst>
  <p:sldIdLst>
    <p:sldId id="317" r:id="rId2"/>
    <p:sldId id="257" r:id="rId3"/>
    <p:sldId id="268" r:id="rId4"/>
    <p:sldId id="318" r:id="rId5"/>
    <p:sldId id="296" r:id="rId6"/>
    <p:sldId id="319" r:id="rId7"/>
    <p:sldId id="321" r:id="rId8"/>
    <p:sldId id="320" r:id="rId9"/>
    <p:sldId id="299" r:id="rId10"/>
    <p:sldId id="322" r:id="rId11"/>
    <p:sldId id="258" r:id="rId12"/>
    <p:sldId id="314" r:id="rId13"/>
    <p:sldId id="325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oppins" panose="00000500000000000000" pitchFamily="2" charset="0"/>
      <p:regular r:id="rId20"/>
      <p:bold r:id="rId21"/>
      <p:italic r:id="rId22"/>
      <p:boldItalic r:id="rId23"/>
    </p:embeddedFont>
    <p:embeddedFont>
      <p:font typeface="Poppins Light" panose="000004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4DA76C-795A-495A-BEFA-B778C0396278}">
  <a:tblStyle styleId="{F84DA76C-795A-495A-BEFA-B778C03962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1611BF4-621E-4B3C-804F-145F23E6AE4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691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028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057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956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775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5782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741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27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057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4050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71" name="Google Shape;71;p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98" name="Google Shape;98;p9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B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4" name="Google Shape;124;p1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1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58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hyperlink" Target="http://197.255.126.13:3000/" TargetMode="Externa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1;p14">
            <a:extLst>
              <a:ext uri="{FF2B5EF4-FFF2-40B4-BE49-F238E27FC236}">
                <a16:creationId xmlns:a16="http://schemas.microsoft.com/office/drawing/2014/main" id="{3638B8BC-6B0D-9CAB-7C92-00DB25A87F6B}"/>
              </a:ext>
            </a:extLst>
          </p:cNvPr>
          <p:cNvSpPr txBox="1">
            <a:spLocks/>
          </p:cNvSpPr>
          <p:nvPr/>
        </p:nvSpPr>
        <p:spPr>
          <a:xfrm>
            <a:off x="626248" y="1299444"/>
            <a:ext cx="7891503" cy="254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5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BuDb: A Curated Drug Discovery Database for Buruli Ulcer</a:t>
            </a:r>
          </a:p>
        </p:txBody>
      </p:sp>
      <p:grpSp>
        <p:nvGrpSpPr>
          <p:cNvPr id="3" name="Google Shape;961;p197">
            <a:extLst>
              <a:ext uri="{FF2B5EF4-FFF2-40B4-BE49-F238E27FC236}">
                <a16:creationId xmlns:a16="http://schemas.microsoft.com/office/drawing/2014/main" id="{D775FEE6-C9B4-BA4E-4558-D31EF6F81D67}"/>
              </a:ext>
            </a:extLst>
          </p:cNvPr>
          <p:cNvGrpSpPr/>
          <p:nvPr/>
        </p:nvGrpSpPr>
        <p:grpSpPr>
          <a:xfrm>
            <a:off x="176044" y="69643"/>
            <a:ext cx="862271" cy="859643"/>
            <a:chOff x="3421887" y="367584"/>
            <a:chExt cx="1596052" cy="1591188"/>
          </a:xfrm>
        </p:grpSpPr>
        <p:sp>
          <p:nvSpPr>
            <p:cNvPr id="4" name="Google Shape;962;p197">
              <a:extLst>
                <a:ext uri="{FF2B5EF4-FFF2-40B4-BE49-F238E27FC236}">
                  <a16:creationId xmlns:a16="http://schemas.microsoft.com/office/drawing/2014/main" id="{B0FDD3AA-88CD-39B4-BB6A-765DA26B26B6}"/>
                </a:ext>
              </a:extLst>
            </p:cNvPr>
            <p:cNvSpPr/>
            <p:nvPr/>
          </p:nvSpPr>
          <p:spPr>
            <a:xfrm>
              <a:off x="3421887" y="367584"/>
              <a:ext cx="1596052" cy="4784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800"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63;p197">
              <a:extLst>
                <a:ext uri="{FF2B5EF4-FFF2-40B4-BE49-F238E27FC236}">
                  <a16:creationId xmlns:a16="http://schemas.microsoft.com/office/drawing/2014/main" id="{89456D9C-FB8B-691E-44A9-DF6BD16C9F94}"/>
                </a:ext>
              </a:extLst>
            </p:cNvPr>
            <p:cNvSpPr/>
            <p:nvPr/>
          </p:nvSpPr>
          <p:spPr>
            <a:xfrm rot="5400000">
              <a:off x="2865518" y="923953"/>
              <a:ext cx="1591188" cy="4784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800"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E483C1-4285-EAB8-4E6E-DCD4DF741647}"/>
              </a:ext>
            </a:extLst>
          </p:cNvPr>
          <p:cNvSpPr txBox="1"/>
          <p:nvPr/>
        </p:nvSpPr>
        <p:spPr>
          <a:xfrm>
            <a:off x="749747" y="4467429"/>
            <a:ext cx="2239342" cy="479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GB" sz="105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Presentation by: </a:t>
            </a:r>
          </a:p>
          <a:p>
            <a:pPr>
              <a:spcBef>
                <a:spcPts val="450"/>
              </a:spcBef>
            </a:pPr>
            <a:r>
              <a:rPr lang="en-GB" sz="105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Daniel Tweneboah Anyimadu</a:t>
            </a:r>
          </a:p>
        </p:txBody>
      </p:sp>
      <p:pic>
        <p:nvPicPr>
          <p:cNvPr id="16" name="Google Shape;970;p197" descr="Earth globe: Americas">
            <a:extLst>
              <a:ext uri="{FF2B5EF4-FFF2-40B4-BE49-F238E27FC236}">
                <a16:creationId xmlns:a16="http://schemas.microsoft.com/office/drawing/2014/main" id="{FF7C09FD-4EEF-5FB6-BAB4-409543FEE00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2601" y="4456413"/>
            <a:ext cx="463853" cy="46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959;p197" descr="A close up of a device&#10;&#10;Description automatically generated">
            <a:extLst>
              <a:ext uri="{FF2B5EF4-FFF2-40B4-BE49-F238E27FC236}">
                <a16:creationId xmlns:a16="http://schemas.microsoft.com/office/drawing/2014/main" id="{CDC48EEB-351D-B585-079B-3E9204582C8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>
            <a:alphaModFix/>
          </a:blip>
          <a:srcRect l="16675" r="16675"/>
          <a:stretch/>
        </p:blipFill>
        <p:spPr>
          <a:xfrm>
            <a:off x="7435082" y="199029"/>
            <a:ext cx="862272" cy="859644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8" name="Google Shape;967;p197">
            <a:extLst>
              <a:ext uri="{FF2B5EF4-FFF2-40B4-BE49-F238E27FC236}">
                <a16:creationId xmlns:a16="http://schemas.microsoft.com/office/drawing/2014/main" id="{71FBC451-D9E2-8D9D-D0FD-1F67C3F92B81}"/>
              </a:ext>
            </a:extLst>
          </p:cNvPr>
          <p:cNvSpPr/>
          <p:nvPr/>
        </p:nvSpPr>
        <p:spPr>
          <a:xfrm>
            <a:off x="4295036" y="375762"/>
            <a:ext cx="200025" cy="20002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67;p197">
            <a:extLst>
              <a:ext uri="{FF2B5EF4-FFF2-40B4-BE49-F238E27FC236}">
                <a16:creationId xmlns:a16="http://schemas.microsoft.com/office/drawing/2014/main" id="{61DD1561-59AD-2C53-B687-8733BD746B11}"/>
              </a:ext>
            </a:extLst>
          </p:cNvPr>
          <p:cNvSpPr/>
          <p:nvPr/>
        </p:nvSpPr>
        <p:spPr>
          <a:xfrm>
            <a:off x="4572000" y="398814"/>
            <a:ext cx="200025" cy="2000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967;p197">
            <a:extLst>
              <a:ext uri="{FF2B5EF4-FFF2-40B4-BE49-F238E27FC236}">
                <a16:creationId xmlns:a16="http://schemas.microsoft.com/office/drawing/2014/main" id="{C12BC93F-BAD1-7ED2-9F19-BFF55EEE9843}"/>
              </a:ext>
            </a:extLst>
          </p:cNvPr>
          <p:cNvSpPr/>
          <p:nvPr/>
        </p:nvSpPr>
        <p:spPr>
          <a:xfrm>
            <a:off x="4848044" y="375762"/>
            <a:ext cx="200025" cy="2000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967;p197">
            <a:extLst>
              <a:ext uri="{FF2B5EF4-FFF2-40B4-BE49-F238E27FC236}">
                <a16:creationId xmlns:a16="http://schemas.microsoft.com/office/drawing/2014/main" id="{6D78392B-E585-78CF-784D-592577A97587}"/>
              </a:ext>
            </a:extLst>
          </p:cNvPr>
          <p:cNvSpPr/>
          <p:nvPr/>
        </p:nvSpPr>
        <p:spPr>
          <a:xfrm>
            <a:off x="4295036" y="4688018"/>
            <a:ext cx="200025" cy="2000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968;p197">
            <a:extLst>
              <a:ext uri="{FF2B5EF4-FFF2-40B4-BE49-F238E27FC236}">
                <a16:creationId xmlns:a16="http://schemas.microsoft.com/office/drawing/2014/main" id="{9DF55B72-C5A0-C352-6ACB-87966B35128D}"/>
              </a:ext>
            </a:extLst>
          </p:cNvPr>
          <p:cNvSpPr/>
          <p:nvPr/>
        </p:nvSpPr>
        <p:spPr>
          <a:xfrm>
            <a:off x="4572000" y="4688018"/>
            <a:ext cx="200025" cy="2000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969;p197">
            <a:extLst>
              <a:ext uri="{FF2B5EF4-FFF2-40B4-BE49-F238E27FC236}">
                <a16:creationId xmlns:a16="http://schemas.microsoft.com/office/drawing/2014/main" id="{036D167D-947B-307B-FF67-6DF1898630E1}"/>
              </a:ext>
            </a:extLst>
          </p:cNvPr>
          <p:cNvSpPr/>
          <p:nvPr/>
        </p:nvSpPr>
        <p:spPr>
          <a:xfrm>
            <a:off x="4845257" y="4688018"/>
            <a:ext cx="200025" cy="20002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" name="Google Shape;142;p14">
            <a:extLst>
              <a:ext uri="{FF2B5EF4-FFF2-40B4-BE49-F238E27FC236}">
                <a16:creationId xmlns:a16="http://schemas.microsoft.com/office/drawing/2014/main" id="{438F88A9-E4AC-EEB5-1D77-64D97DC8FAB3}"/>
              </a:ext>
            </a:extLst>
          </p:cNvPr>
          <p:cNvGrpSpPr/>
          <p:nvPr/>
        </p:nvGrpSpPr>
        <p:grpSpPr>
          <a:xfrm rot="15472905">
            <a:off x="7682410" y="3944853"/>
            <a:ext cx="832106" cy="832102"/>
            <a:chOff x="1923675" y="1633650"/>
            <a:chExt cx="436000" cy="435975"/>
          </a:xfrm>
          <a:solidFill>
            <a:schemeClr val="tx1"/>
          </a:solidFill>
        </p:grpSpPr>
        <p:sp>
          <p:nvSpPr>
            <p:cNvPr id="25" name="Google Shape;143;p14">
              <a:extLst>
                <a:ext uri="{FF2B5EF4-FFF2-40B4-BE49-F238E27FC236}">
                  <a16:creationId xmlns:a16="http://schemas.microsoft.com/office/drawing/2014/main" id="{EAE54C9F-47EE-D8D5-5E43-C002377D5E29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4;p14">
              <a:extLst>
                <a:ext uri="{FF2B5EF4-FFF2-40B4-BE49-F238E27FC236}">
                  <a16:creationId xmlns:a16="http://schemas.microsoft.com/office/drawing/2014/main" id="{11F8A7B9-552D-444B-E442-1A4CA4B2E91F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5;p14">
              <a:extLst>
                <a:ext uri="{FF2B5EF4-FFF2-40B4-BE49-F238E27FC236}">
                  <a16:creationId xmlns:a16="http://schemas.microsoft.com/office/drawing/2014/main" id="{B204DCC4-0C72-2CD6-44E7-42F787262FD4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;p14">
              <a:extLst>
                <a:ext uri="{FF2B5EF4-FFF2-40B4-BE49-F238E27FC236}">
                  <a16:creationId xmlns:a16="http://schemas.microsoft.com/office/drawing/2014/main" id="{04285B53-0997-57CF-57C8-6AF2E6118602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7;p14">
              <a:extLst>
                <a:ext uri="{FF2B5EF4-FFF2-40B4-BE49-F238E27FC236}">
                  <a16:creationId xmlns:a16="http://schemas.microsoft.com/office/drawing/2014/main" id="{19DD4C32-BAC4-0854-A1E0-875A8623F1CF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;p14">
              <a:extLst>
                <a:ext uri="{FF2B5EF4-FFF2-40B4-BE49-F238E27FC236}">
                  <a16:creationId xmlns:a16="http://schemas.microsoft.com/office/drawing/2014/main" id="{971535FF-1F89-DD6E-C132-4ABFA0790162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" name="Audio 66">
            <a:hlinkClick r:id="" action="ppaction://media"/>
            <a:extLst>
              <a:ext uri="{FF2B5EF4-FFF2-40B4-BE49-F238E27FC236}">
                <a16:creationId xmlns:a16="http://schemas.microsoft.com/office/drawing/2014/main" id="{43389ABD-B14A-1097-5DD6-D2CEFD121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9844" t="-139844" r="-139844" b="-139844"/>
          <a:stretch>
            <a:fillRect/>
          </a:stretch>
        </p:blipFill>
        <p:spPr>
          <a:xfrm>
            <a:off x="7543603" y="35506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57737028"/>
      </p:ext>
    </p:extLst>
  </p:cSld>
  <p:clrMapOvr>
    <a:masterClrMapping/>
  </p:clrMapOvr>
  <p:transition advTm="1945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47A6C59A-27DB-C62A-04B6-848AF18A4C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305" y="723119"/>
            <a:ext cx="8283389" cy="3865068"/>
          </a:xfrm>
          <a:prstGeom prst="rect">
            <a:avLst/>
          </a:prstGeom>
        </p:spPr>
      </p:pic>
      <p:sp>
        <p:nvSpPr>
          <p:cNvPr id="6" name="Google Shape;269;p25">
            <a:extLst>
              <a:ext uri="{FF2B5EF4-FFF2-40B4-BE49-F238E27FC236}">
                <a16:creationId xmlns:a16="http://schemas.microsoft.com/office/drawing/2014/main" id="{221F031E-FDE1-8605-4216-DCE04D1407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221" y="35732"/>
            <a:ext cx="7703558" cy="731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Construction of BuDb &amp; Content</a:t>
            </a:r>
            <a:endParaRPr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B0D6032-9A96-D416-B53F-6CB00F21B5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52888408"/>
      </p:ext>
    </p:extLst>
  </p:cSld>
  <p:clrMapOvr>
    <a:masterClrMapping/>
  </p:clrMapOvr>
  <p:transition advTm="1675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ctrTitle" idx="4294967295"/>
          </p:nvPr>
        </p:nvSpPr>
        <p:spPr>
          <a:xfrm>
            <a:off x="2050284" y="501131"/>
            <a:ext cx="528947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Results!</a:t>
            </a:r>
            <a:endParaRPr sz="9600" dirty="0"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4294967295"/>
          </p:nvPr>
        </p:nvSpPr>
        <p:spPr>
          <a:xfrm>
            <a:off x="77972" y="1758781"/>
            <a:ext cx="8988056" cy="2746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The BuDb has been implemented with accessibility features for querying.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BuDb is the first useful online repository of its kind integrated with enriched datasets that can aid in the discovery of new biotherapeutic entities for BU.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BuDb can be freely accessed at </a:t>
            </a:r>
            <a:r>
              <a:rPr lang="en-GB" sz="2000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http://197.255.126.13:3000/</a:t>
            </a:r>
            <a:r>
              <a:rPr lang="en-GB" sz="200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GB" sz="2000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69" name="Google Shape;169;p1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1804239" y="1506373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62FF000-C673-898B-6B82-16DE615921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advTm="2521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fld id="{00000000-1234-1234-1234-123412341234}" type="slidenum">
              <a:rPr lang="en"/>
              <a:pPr algn="ctr"/>
              <a:t>12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7397DA-BCFD-0A47-D136-ED1D9B0F0487}"/>
              </a:ext>
            </a:extLst>
          </p:cNvPr>
          <p:cNvSpPr txBox="1"/>
          <p:nvPr/>
        </p:nvSpPr>
        <p:spPr>
          <a:xfrm>
            <a:off x="759709" y="4445440"/>
            <a:ext cx="2252431" cy="479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GB" sz="105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Presentation by: </a:t>
            </a:r>
          </a:p>
          <a:p>
            <a:pPr>
              <a:spcBef>
                <a:spcPts val="450"/>
              </a:spcBef>
            </a:pPr>
            <a:r>
              <a:rPr lang="en-GB" sz="105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Daniel Tweneboah Anyimadu</a:t>
            </a:r>
          </a:p>
        </p:txBody>
      </p:sp>
      <p:pic>
        <p:nvPicPr>
          <p:cNvPr id="4" name="Google Shape;970;p197" descr="Earth globe: Americas">
            <a:extLst>
              <a:ext uri="{FF2B5EF4-FFF2-40B4-BE49-F238E27FC236}">
                <a16:creationId xmlns:a16="http://schemas.microsoft.com/office/drawing/2014/main" id="{E36873FA-F5F5-47D5-B998-0255A1BD29C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4196" y="4445440"/>
            <a:ext cx="463853" cy="46385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853CDD-4ED5-B7ED-2438-3A35D513BBF3}"/>
              </a:ext>
            </a:extLst>
          </p:cNvPr>
          <p:cNvSpPr txBox="1"/>
          <p:nvPr/>
        </p:nvSpPr>
        <p:spPr>
          <a:xfrm>
            <a:off x="4091397" y="4655377"/>
            <a:ext cx="96120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GB" sz="1050" b="1" dirty="0">
                <a:solidFill>
                  <a:srgbClr val="C00000"/>
                </a:solidFill>
                <a:latin typeface="Poppins"/>
                <a:ea typeface="Poppins"/>
                <a:cs typeface="Poppins"/>
                <a:sym typeface="Poppins"/>
              </a:rPr>
              <a:t>Th</a:t>
            </a:r>
            <a:r>
              <a:rPr lang="en-GB" sz="1050" b="1" dirty="0">
                <a:solidFill>
                  <a:srgbClr val="FFC000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GB" sz="1050" b="1" dirty="0">
                <a:solidFill>
                  <a:srgbClr val="00B050"/>
                </a:solidFill>
                <a:latin typeface="Poppins"/>
                <a:ea typeface="Poppins"/>
                <a:cs typeface="Poppins"/>
                <a:sym typeface="Poppins"/>
              </a:rPr>
              <a:t>nk</a:t>
            </a:r>
            <a:r>
              <a:rPr lang="en-GB" sz="1050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 you!</a:t>
            </a:r>
          </a:p>
        </p:txBody>
      </p:sp>
      <p:sp>
        <p:nvSpPr>
          <p:cNvPr id="8" name="Google Shape;205;p20">
            <a:extLst>
              <a:ext uri="{FF2B5EF4-FFF2-40B4-BE49-F238E27FC236}">
                <a16:creationId xmlns:a16="http://schemas.microsoft.com/office/drawing/2014/main" id="{60791070-2D2D-9798-9766-4C8F5CEEEF94}"/>
              </a:ext>
            </a:extLst>
          </p:cNvPr>
          <p:cNvSpPr txBox="1">
            <a:spLocks/>
          </p:cNvSpPr>
          <p:nvPr/>
        </p:nvSpPr>
        <p:spPr>
          <a:xfrm>
            <a:off x="2092650" y="319326"/>
            <a:ext cx="495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GB" sz="6000" dirty="0"/>
              <a:t>Conclusion</a:t>
            </a:r>
          </a:p>
        </p:txBody>
      </p:sp>
      <p:sp>
        <p:nvSpPr>
          <p:cNvPr id="9" name="Google Shape;206;p20">
            <a:extLst>
              <a:ext uri="{FF2B5EF4-FFF2-40B4-BE49-F238E27FC236}">
                <a16:creationId xmlns:a16="http://schemas.microsoft.com/office/drawing/2014/main" id="{7C2DDD79-0229-E96F-8BAE-B858F3D524F3}"/>
              </a:ext>
            </a:extLst>
          </p:cNvPr>
          <p:cNvSpPr txBox="1">
            <a:spLocks/>
          </p:cNvSpPr>
          <p:nvPr/>
        </p:nvSpPr>
        <p:spPr>
          <a:xfrm>
            <a:off x="466123" y="1958742"/>
            <a:ext cx="8211754" cy="122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200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With its enriched datasets and links to functional annotation databases, BuDb can augment the discovery of novel biotherapeutic entities for BU.</a:t>
            </a:r>
            <a:endParaRPr lang="en-GB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5A4BE09-AF08-E287-BE25-5E7EC69EE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158343"/>
      </p:ext>
    </p:extLst>
  </p:cSld>
  <p:clrMapOvr>
    <a:masterClrMapping/>
  </p:clrMapOvr>
  <p:transition advTm="2824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961;p197">
            <a:extLst>
              <a:ext uri="{FF2B5EF4-FFF2-40B4-BE49-F238E27FC236}">
                <a16:creationId xmlns:a16="http://schemas.microsoft.com/office/drawing/2014/main" id="{D775FEE6-C9B4-BA4E-4558-D31EF6F81D67}"/>
              </a:ext>
            </a:extLst>
          </p:cNvPr>
          <p:cNvGrpSpPr/>
          <p:nvPr/>
        </p:nvGrpSpPr>
        <p:grpSpPr>
          <a:xfrm>
            <a:off x="176044" y="69643"/>
            <a:ext cx="862271" cy="859643"/>
            <a:chOff x="3421887" y="367584"/>
            <a:chExt cx="1596052" cy="1591188"/>
          </a:xfrm>
        </p:grpSpPr>
        <p:sp>
          <p:nvSpPr>
            <p:cNvPr id="4" name="Google Shape;962;p197">
              <a:extLst>
                <a:ext uri="{FF2B5EF4-FFF2-40B4-BE49-F238E27FC236}">
                  <a16:creationId xmlns:a16="http://schemas.microsoft.com/office/drawing/2014/main" id="{B0FDD3AA-88CD-39B4-BB6A-765DA26B26B6}"/>
                </a:ext>
              </a:extLst>
            </p:cNvPr>
            <p:cNvSpPr/>
            <p:nvPr/>
          </p:nvSpPr>
          <p:spPr>
            <a:xfrm>
              <a:off x="3421887" y="367584"/>
              <a:ext cx="1596052" cy="4784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800"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63;p197">
              <a:extLst>
                <a:ext uri="{FF2B5EF4-FFF2-40B4-BE49-F238E27FC236}">
                  <a16:creationId xmlns:a16="http://schemas.microsoft.com/office/drawing/2014/main" id="{89456D9C-FB8B-691E-44A9-DF6BD16C9F94}"/>
                </a:ext>
              </a:extLst>
            </p:cNvPr>
            <p:cNvSpPr/>
            <p:nvPr/>
          </p:nvSpPr>
          <p:spPr>
            <a:xfrm rot="5400000">
              <a:off x="2865518" y="923953"/>
              <a:ext cx="1591188" cy="4784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800"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E483C1-4285-EAB8-4E6E-DCD4DF741647}"/>
              </a:ext>
            </a:extLst>
          </p:cNvPr>
          <p:cNvSpPr txBox="1"/>
          <p:nvPr/>
        </p:nvSpPr>
        <p:spPr>
          <a:xfrm>
            <a:off x="666454" y="2346620"/>
            <a:ext cx="3337682" cy="1982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GB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Presentation by: </a:t>
            </a:r>
          </a:p>
          <a:p>
            <a:pPr>
              <a:spcBef>
                <a:spcPts val="450"/>
              </a:spcBef>
            </a:pPr>
            <a:r>
              <a:rPr lang="en-GB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Daniel Tweneboah Anyimadu</a:t>
            </a:r>
          </a:p>
          <a:p>
            <a:pPr>
              <a:spcBef>
                <a:spcPts val="450"/>
              </a:spcBef>
            </a:pPr>
            <a:endParaRPr lang="en-GB" b="1" dirty="0">
              <a:solidFill>
                <a:srgbClr val="00206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spcBef>
                <a:spcPts val="450"/>
              </a:spcBef>
            </a:pPr>
            <a:r>
              <a:rPr lang="en-GB" b="1" dirty="0">
                <a:solidFill>
                  <a:srgbClr val="002060"/>
                </a:solidFill>
                <a:latin typeface="Poppins"/>
                <a:ea typeface="Poppins"/>
                <a:cs typeface="Poppins"/>
                <a:sym typeface="Poppins"/>
              </a:rPr>
              <a:t>Institution:</a:t>
            </a:r>
          </a:p>
          <a:p>
            <a:pPr>
              <a:spcBef>
                <a:spcPts val="450"/>
              </a:spcBef>
            </a:pP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Joint Master Student in Medical Imaging and Applications (MAIA): Université De Bourgogne (France), </a:t>
            </a:r>
            <a:r>
              <a:rPr lang="en-US" sz="800" b="1" dirty="0" err="1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Universitat</a:t>
            </a: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de Girona (Spain), and </a:t>
            </a:r>
            <a:r>
              <a:rPr lang="en-US" sz="800" b="1" dirty="0" err="1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Università</a:t>
            </a: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US" sz="800" b="1" dirty="0" err="1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degli</a:t>
            </a: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US" sz="800" b="1" dirty="0" err="1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studi</a:t>
            </a: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di Cassino e del Lazio </a:t>
            </a:r>
            <a:r>
              <a:rPr lang="en-US" sz="800" b="1" dirty="0" err="1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Meridionale</a:t>
            </a:r>
            <a:r>
              <a:rPr lang="en-US" sz="800" b="1" dirty="0">
                <a:solidFill>
                  <a:srgbClr val="002060"/>
                </a:solidFill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(Italy).</a:t>
            </a:r>
            <a:endParaRPr lang="en-GB" sz="800" b="1" dirty="0">
              <a:solidFill>
                <a:srgbClr val="002060"/>
              </a:solidFill>
              <a:latin typeface="Poppins" panose="00000500000000000000" pitchFamily="2" charset="0"/>
              <a:ea typeface="Times New Roman" panose="02020603050405020304" pitchFamily="18" charset="0"/>
              <a:cs typeface="Poppins" panose="00000500000000000000" pitchFamily="2" charset="0"/>
            </a:endParaRPr>
          </a:p>
          <a:p>
            <a:pPr>
              <a:spcBef>
                <a:spcPts val="450"/>
              </a:spcBef>
            </a:pPr>
            <a:endParaRPr lang="en-GB" b="1" dirty="0">
              <a:solidFill>
                <a:srgbClr val="00206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Google Shape;970;p197" descr="Earth globe: Americas">
            <a:extLst>
              <a:ext uri="{FF2B5EF4-FFF2-40B4-BE49-F238E27FC236}">
                <a16:creationId xmlns:a16="http://schemas.microsoft.com/office/drawing/2014/main" id="{FF7C09FD-4EEF-5FB6-BAB4-409543FEE00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2601" y="4456413"/>
            <a:ext cx="463853" cy="46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959;p197" descr="A close up of a device&#10;&#10;Description automatically generated">
            <a:extLst>
              <a:ext uri="{FF2B5EF4-FFF2-40B4-BE49-F238E27FC236}">
                <a16:creationId xmlns:a16="http://schemas.microsoft.com/office/drawing/2014/main" id="{CDC48EEB-351D-B585-079B-3E9204582C8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>
            <a:alphaModFix/>
          </a:blip>
          <a:srcRect l="16675" r="16675"/>
          <a:stretch/>
        </p:blipFill>
        <p:spPr>
          <a:xfrm>
            <a:off x="7435082" y="199029"/>
            <a:ext cx="862272" cy="859644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8" name="Google Shape;967;p197">
            <a:extLst>
              <a:ext uri="{FF2B5EF4-FFF2-40B4-BE49-F238E27FC236}">
                <a16:creationId xmlns:a16="http://schemas.microsoft.com/office/drawing/2014/main" id="{71FBC451-D9E2-8D9D-D0FD-1F67C3F92B81}"/>
              </a:ext>
            </a:extLst>
          </p:cNvPr>
          <p:cNvSpPr/>
          <p:nvPr/>
        </p:nvSpPr>
        <p:spPr>
          <a:xfrm>
            <a:off x="4297881" y="376399"/>
            <a:ext cx="200025" cy="20002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67;p197">
            <a:extLst>
              <a:ext uri="{FF2B5EF4-FFF2-40B4-BE49-F238E27FC236}">
                <a16:creationId xmlns:a16="http://schemas.microsoft.com/office/drawing/2014/main" id="{61DD1561-59AD-2C53-B687-8733BD746B11}"/>
              </a:ext>
            </a:extLst>
          </p:cNvPr>
          <p:cNvSpPr/>
          <p:nvPr/>
        </p:nvSpPr>
        <p:spPr>
          <a:xfrm>
            <a:off x="4572000" y="398814"/>
            <a:ext cx="200025" cy="2000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967;p197">
            <a:extLst>
              <a:ext uri="{FF2B5EF4-FFF2-40B4-BE49-F238E27FC236}">
                <a16:creationId xmlns:a16="http://schemas.microsoft.com/office/drawing/2014/main" id="{C12BC93F-BAD1-7ED2-9F19-BFF55EEE9843}"/>
              </a:ext>
            </a:extLst>
          </p:cNvPr>
          <p:cNvSpPr/>
          <p:nvPr/>
        </p:nvSpPr>
        <p:spPr>
          <a:xfrm>
            <a:off x="4848044" y="398814"/>
            <a:ext cx="200025" cy="2000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967;p197">
            <a:extLst>
              <a:ext uri="{FF2B5EF4-FFF2-40B4-BE49-F238E27FC236}">
                <a16:creationId xmlns:a16="http://schemas.microsoft.com/office/drawing/2014/main" id="{6D78392B-E585-78CF-784D-592577A97587}"/>
              </a:ext>
            </a:extLst>
          </p:cNvPr>
          <p:cNvSpPr/>
          <p:nvPr/>
        </p:nvSpPr>
        <p:spPr>
          <a:xfrm>
            <a:off x="4295036" y="4688018"/>
            <a:ext cx="200025" cy="2000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968;p197">
            <a:extLst>
              <a:ext uri="{FF2B5EF4-FFF2-40B4-BE49-F238E27FC236}">
                <a16:creationId xmlns:a16="http://schemas.microsoft.com/office/drawing/2014/main" id="{9DF55B72-C5A0-C352-6ACB-87966B35128D}"/>
              </a:ext>
            </a:extLst>
          </p:cNvPr>
          <p:cNvSpPr/>
          <p:nvPr/>
        </p:nvSpPr>
        <p:spPr>
          <a:xfrm>
            <a:off x="4572000" y="4688018"/>
            <a:ext cx="200025" cy="2000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969;p197">
            <a:extLst>
              <a:ext uri="{FF2B5EF4-FFF2-40B4-BE49-F238E27FC236}">
                <a16:creationId xmlns:a16="http://schemas.microsoft.com/office/drawing/2014/main" id="{036D167D-947B-307B-FF67-6DF1898630E1}"/>
              </a:ext>
            </a:extLst>
          </p:cNvPr>
          <p:cNvSpPr/>
          <p:nvPr/>
        </p:nvSpPr>
        <p:spPr>
          <a:xfrm>
            <a:off x="4845257" y="4688018"/>
            <a:ext cx="200025" cy="20002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Clr>
                <a:schemeClr val="lt1"/>
              </a:buClr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" name="Google Shape;142;p14">
            <a:extLst>
              <a:ext uri="{FF2B5EF4-FFF2-40B4-BE49-F238E27FC236}">
                <a16:creationId xmlns:a16="http://schemas.microsoft.com/office/drawing/2014/main" id="{438F88A9-E4AC-EEB5-1D77-64D97DC8FAB3}"/>
              </a:ext>
            </a:extLst>
          </p:cNvPr>
          <p:cNvGrpSpPr/>
          <p:nvPr/>
        </p:nvGrpSpPr>
        <p:grpSpPr>
          <a:xfrm rot="15472905">
            <a:off x="7682410" y="3944853"/>
            <a:ext cx="832106" cy="832102"/>
            <a:chOff x="1923675" y="1633650"/>
            <a:chExt cx="436000" cy="435975"/>
          </a:xfrm>
          <a:solidFill>
            <a:schemeClr val="tx1"/>
          </a:solidFill>
        </p:grpSpPr>
        <p:sp>
          <p:nvSpPr>
            <p:cNvPr id="25" name="Google Shape;143;p14">
              <a:extLst>
                <a:ext uri="{FF2B5EF4-FFF2-40B4-BE49-F238E27FC236}">
                  <a16:creationId xmlns:a16="http://schemas.microsoft.com/office/drawing/2014/main" id="{EAE54C9F-47EE-D8D5-5E43-C002377D5E29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4;p14">
              <a:extLst>
                <a:ext uri="{FF2B5EF4-FFF2-40B4-BE49-F238E27FC236}">
                  <a16:creationId xmlns:a16="http://schemas.microsoft.com/office/drawing/2014/main" id="{11F8A7B9-552D-444B-E442-1A4CA4B2E91F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5;p14">
              <a:extLst>
                <a:ext uri="{FF2B5EF4-FFF2-40B4-BE49-F238E27FC236}">
                  <a16:creationId xmlns:a16="http://schemas.microsoft.com/office/drawing/2014/main" id="{B204DCC4-0C72-2CD6-44E7-42F787262FD4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;p14">
              <a:extLst>
                <a:ext uri="{FF2B5EF4-FFF2-40B4-BE49-F238E27FC236}">
                  <a16:creationId xmlns:a16="http://schemas.microsoft.com/office/drawing/2014/main" id="{04285B53-0997-57CF-57C8-6AF2E6118602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7;p14">
              <a:extLst>
                <a:ext uri="{FF2B5EF4-FFF2-40B4-BE49-F238E27FC236}">
                  <a16:creationId xmlns:a16="http://schemas.microsoft.com/office/drawing/2014/main" id="{19DD4C32-BAC4-0854-A1E0-875A8623F1CF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;p14">
              <a:extLst>
                <a:ext uri="{FF2B5EF4-FFF2-40B4-BE49-F238E27FC236}">
                  <a16:creationId xmlns:a16="http://schemas.microsoft.com/office/drawing/2014/main" id="{971535FF-1F89-DD6E-C132-4ABFA0790162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grp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C072DF2-26F8-A1DA-148D-F5343B7E6E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838" y="2164486"/>
            <a:ext cx="1580862" cy="16370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5D94571-CDA0-143B-BEE6-420714DF2A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4527" y="694177"/>
            <a:ext cx="4962525" cy="118110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3399AA3-E21C-D27B-07B1-CD56B975C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10400415"/>
      </p:ext>
    </p:extLst>
  </p:cSld>
  <p:clrMapOvr>
    <a:masterClrMapping/>
  </p:clrMapOvr>
  <p:transition advTm="4310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266925" y="319483"/>
            <a:ext cx="261015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57" name="Google Shape;157;p1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58" name="Google Shape;158;p15"/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159" name="Google Shape;159;p15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96E9EE-E0F7-31D2-052D-6A92002E274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145409" y="1152576"/>
            <a:ext cx="3772373" cy="3259331"/>
          </a:xfrm>
        </p:spPr>
        <p:txBody>
          <a:bodyPr/>
          <a:lstStyle/>
          <a:p>
            <a:pPr marL="139700" indent="0"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Introduction</a:t>
            </a: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Problem Statement</a:t>
            </a: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Need Statement</a:t>
            </a: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Construction of BuDb &amp; Content</a:t>
            </a:r>
          </a:p>
        </p:txBody>
      </p:sp>
      <p:sp>
        <p:nvSpPr>
          <p:cNvPr id="29" name="타원 1">
            <a:extLst>
              <a:ext uri="{FF2B5EF4-FFF2-40B4-BE49-F238E27FC236}">
                <a16:creationId xmlns:a16="http://schemas.microsoft.com/office/drawing/2014/main" id="{B22019A2-9F87-A96F-60E1-A82D8B30DCC9}"/>
              </a:ext>
            </a:extLst>
          </p:cNvPr>
          <p:cNvSpPr/>
          <p:nvPr/>
        </p:nvSpPr>
        <p:spPr>
          <a:xfrm>
            <a:off x="490771" y="1277138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1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35" name="타원 1">
            <a:extLst>
              <a:ext uri="{FF2B5EF4-FFF2-40B4-BE49-F238E27FC236}">
                <a16:creationId xmlns:a16="http://schemas.microsoft.com/office/drawing/2014/main" id="{989FC97C-5E91-E223-28F0-D3B9D9FFE63F}"/>
              </a:ext>
            </a:extLst>
          </p:cNvPr>
          <p:cNvSpPr/>
          <p:nvPr/>
        </p:nvSpPr>
        <p:spPr>
          <a:xfrm>
            <a:off x="490771" y="2236054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2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36" name="타원 1">
            <a:extLst>
              <a:ext uri="{FF2B5EF4-FFF2-40B4-BE49-F238E27FC236}">
                <a16:creationId xmlns:a16="http://schemas.microsoft.com/office/drawing/2014/main" id="{E70C48D9-BFA4-94D3-0BE3-6EF0B60E4F78}"/>
              </a:ext>
            </a:extLst>
          </p:cNvPr>
          <p:cNvSpPr/>
          <p:nvPr/>
        </p:nvSpPr>
        <p:spPr>
          <a:xfrm>
            <a:off x="490771" y="3194970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3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37" name="타원 1">
            <a:extLst>
              <a:ext uri="{FF2B5EF4-FFF2-40B4-BE49-F238E27FC236}">
                <a16:creationId xmlns:a16="http://schemas.microsoft.com/office/drawing/2014/main" id="{5F95E5D1-C051-90EB-AF8E-0DE5DD427DD8}"/>
              </a:ext>
            </a:extLst>
          </p:cNvPr>
          <p:cNvSpPr/>
          <p:nvPr/>
        </p:nvSpPr>
        <p:spPr>
          <a:xfrm>
            <a:off x="493305" y="4153886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4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38" name="타원 1">
            <a:extLst>
              <a:ext uri="{FF2B5EF4-FFF2-40B4-BE49-F238E27FC236}">
                <a16:creationId xmlns:a16="http://schemas.microsoft.com/office/drawing/2014/main" id="{8B335E28-2C11-AC96-9283-C3D98FA1C5F2}"/>
              </a:ext>
            </a:extLst>
          </p:cNvPr>
          <p:cNvSpPr/>
          <p:nvPr/>
        </p:nvSpPr>
        <p:spPr>
          <a:xfrm>
            <a:off x="5042824" y="1277138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6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39" name="타원 1">
            <a:extLst>
              <a:ext uri="{FF2B5EF4-FFF2-40B4-BE49-F238E27FC236}">
                <a16:creationId xmlns:a16="http://schemas.microsoft.com/office/drawing/2014/main" id="{80809887-4E62-D920-3CE7-7792A3A31735}"/>
              </a:ext>
            </a:extLst>
          </p:cNvPr>
          <p:cNvSpPr/>
          <p:nvPr/>
        </p:nvSpPr>
        <p:spPr>
          <a:xfrm>
            <a:off x="5040290" y="2236054"/>
            <a:ext cx="529596" cy="516041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525455"/>
                </a:solidFill>
                <a:latin typeface="Poppins" panose="020B0502040204020203" pitchFamily="2" charset="0"/>
                <a:ea typeface="맑은 고딕" panose="020B0503020000020004" pitchFamily="50" charset="-127"/>
                <a:cs typeface="Poppins" panose="020B0502040204020203" pitchFamily="2" charset="0"/>
              </a:rPr>
              <a:t>7</a:t>
            </a:r>
            <a:endParaRPr lang="ko-KR" altLang="en-US" sz="1200" b="1" dirty="0">
              <a:solidFill>
                <a:srgbClr val="525455"/>
              </a:solidFill>
              <a:latin typeface="Poppins" panose="020B0502040204020203" pitchFamily="2" charset="0"/>
              <a:ea typeface="맑은 고딕" panose="020B0503020000020004" pitchFamily="50" charset="-127"/>
              <a:cs typeface="Poppins" panose="020B0502040204020203" pitchFamily="2" charset="0"/>
            </a:endParaRP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3F2E9AF0-44AA-603A-7E25-A9E156F4CFAB}"/>
              </a:ext>
            </a:extLst>
          </p:cNvPr>
          <p:cNvSpPr txBox="1">
            <a:spLocks/>
          </p:cNvSpPr>
          <p:nvPr/>
        </p:nvSpPr>
        <p:spPr>
          <a:xfrm>
            <a:off x="5581866" y="1152576"/>
            <a:ext cx="2858413" cy="3259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 Light"/>
              <a:buChar char="￮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 Light"/>
              <a:buChar char="￮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 Light"/>
              <a:buChar char="￮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139700" indent="0">
              <a:buFont typeface="Poppins Light"/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Results</a:t>
            </a:r>
          </a:p>
          <a:p>
            <a:pPr marL="139700" indent="0">
              <a:buFont typeface="Poppins Light"/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Font typeface="Poppins Light"/>
              <a:buNone/>
            </a:pPr>
            <a:endParaRPr lang="en-GB" sz="165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Font typeface="Poppins Light"/>
              <a:buNone/>
            </a:pPr>
            <a:r>
              <a:rPr lang="en-GB" sz="1650" b="1" dirty="0">
                <a:latin typeface="Poppins" panose="020B0502040204020203" pitchFamily="2" charset="0"/>
                <a:cs typeface="Poppins" panose="020B0502040204020203" pitchFamily="2" charset="0"/>
              </a:rPr>
              <a:t>Conclusion</a:t>
            </a:r>
          </a:p>
          <a:p>
            <a:pPr marL="139700" indent="0">
              <a:buFont typeface="Poppins Light"/>
              <a:buNone/>
            </a:pPr>
            <a:endParaRPr lang="en-GB" sz="1600" b="1" dirty="0">
              <a:latin typeface="Poppins" panose="020B0502040204020203" pitchFamily="2" charset="0"/>
              <a:cs typeface="Poppins" panose="020B0502040204020203" pitchFamily="2" charset="0"/>
            </a:endParaRPr>
          </a:p>
          <a:p>
            <a:pPr marL="139700" indent="0">
              <a:buFont typeface="Poppins Light"/>
              <a:buNone/>
            </a:pPr>
            <a:endParaRPr lang="en-GB" sz="1600" b="1" dirty="0">
              <a:latin typeface="Poppins" panose="020B0502040204020203" pitchFamily="2" charset="0"/>
              <a:cs typeface="Poppins" panose="020B0502040204020203" pitchFamily="2" charset="0"/>
            </a:endParaRPr>
          </a:p>
        </p:txBody>
      </p:sp>
      <p:grpSp>
        <p:nvGrpSpPr>
          <p:cNvPr id="6" name="Google Shape;189;p19">
            <a:extLst>
              <a:ext uri="{FF2B5EF4-FFF2-40B4-BE49-F238E27FC236}">
                <a16:creationId xmlns:a16="http://schemas.microsoft.com/office/drawing/2014/main" id="{A409D34A-6F3B-6D9D-8005-556ACD742A66}"/>
              </a:ext>
            </a:extLst>
          </p:cNvPr>
          <p:cNvGrpSpPr/>
          <p:nvPr/>
        </p:nvGrpSpPr>
        <p:grpSpPr>
          <a:xfrm>
            <a:off x="5781255" y="3082391"/>
            <a:ext cx="2052800" cy="2052800"/>
            <a:chOff x="6680825" y="2549350"/>
            <a:chExt cx="1539600" cy="1539600"/>
          </a:xfrm>
        </p:grpSpPr>
        <p:sp>
          <p:nvSpPr>
            <p:cNvPr id="7" name="Google Shape;190;p19">
              <a:extLst>
                <a:ext uri="{FF2B5EF4-FFF2-40B4-BE49-F238E27FC236}">
                  <a16:creationId xmlns:a16="http://schemas.microsoft.com/office/drawing/2014/main" id="{D9D23F3F-4D9D-606E-55B8-123F20D617F4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8" name="Google Shape;191;p19">
              <a:extLst>
                <a:ext uri="{FF2B5EF4-FFF2-40B4-BE49-F238E27FC236}">
                  <a16:creationId xmlns:a16="http://schemas.microsoft.com/office/drawing/2014/main" id="{4510D33A-76A2-BF52-881B-E78A5A5B06C0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9" name="Google Shape;192;p19">
              <a:extLst>
                <a:ext uri="{FF2B5EF4-FFF2-40B4-BE49-F238E27FC236}">
                  <a16:creationId xmlns:a16="http://schemas.microsoft.com/office/drawing/2014/main" id="{71C350EC-9AD9-779F-06A8-18493207F3BF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1" name="Google Shape;196;p19">
            <a:extLst>
              <a:ext uri="{FF2B5EF4-FFF2-40B4-BE49-F238E27FC236}">
                <a16:creationId xmlns:a16="http://schemas.microsoft.com/office/drawing/2014/main" id="{DA337C16-92B4-9A1A-B9E4-45497DC33C45}"/>
              </a:ext>
            </a:extLst>
          </p:cNvPr>
          <p:cNvGrpSpPr/>
          <p:nvPr/>
        </p:nvGrpSpPr>
        <p:grpSpPr>
          <a:xfrm>
            <a:off x="6561085" y="3862221"/>
            <a:ext cx="492673" cy="492673"/>
            <a:chOff x="2594050" y="1631825"/>
            <a:chExt cx="439625" cy="439625"/>
          </a:xfrm>
        </p:grpSpPr>
        <p:sp>
          <p:nvSpPr>
            <p:cNvPr id="12" name="Google Shape;197;p19">
              <a:extLst>
                <a:ext uri="{FF2B5EF4-FFF2-40B4-BE49-F238E27FC236}">
                  <a16:creationId xmlns:a16="http://schemas.microsoft.com/office/drawing/2014/main" id="{0400F8A9-F9D2-B5FE-2B03-ED79B22D9126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3" name="Google Shape;198;p19">
              <a:extLst>
                <a:ext uri="{FF2B5EF4-FFF2-40B4-BE49-F238E27FC236}">
                  <a16:creationId xmlns:a16="http://schemas.microsoft.com/office/drawing/2014/main" id="{90DD8448-A20F-B7BA-F6D2-05CC9D62668B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4" name="Google Shape;199;p19">
              <a:extLst>
                <a:ext uri="{FF2B5EF4-FFF2-40B4-BE49-F238E27FC236}">
                  <a16:creationId xmlns:a16="http://schemas.microsoft.com/office/drawing/2014/main" id="{EB6514BF-FCBC-28E7-0F33-D21F88EFAC95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5" name="Google Shape;200;p19">
              <a:extLst>
                <a:ext uri="{FF2B5EF4-FFF2-40B4-BE49-F238E27FC236}">
                  <a16:creationId xmlns:a16="http://schemas.microsoft.com/office/drawing/2014/main" id="{8082D126-4CDB-5100-C3A9-4B9528F7FBD3}"/>
                </a:ext>
              </a:extLst>
            </p:cNvPr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FC5B6990-BBFC-0AB8-7D15-9E1F3B71D6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advTm="1150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4" name="Google Shape;193;p19">
            <a:extLst>
              <a:ext uri="{FF2B5EF4-FFF2-40B4-BE49-F238E27FC236}">
                <a16:creationId xmlns:a16="http://schemas.microsoft.com/office/drawing/2014/main" id="{90A3135D-B041-82B4-585D-941CD92B00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4884" y="482246"/>
            <a:ext cx="3530813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</a:t>
            </a:r>
            <a:endParaRPr sz="4000" dirty="0"/>
          </a:p>
        </p:txBody>
      </p:sp>
      <p:sp>
        <p:nvSpPr>
          <p:cNvPr id="5" name="Google Shape;194;p19">
            <a:extLst>
              <a:ext uri="{FF2B5EF4-FFF2-40B4-BE49-F238E27FC236}">
                <a16:creationId xmlns:a16="http://schemas.microsoft.com/office/drawing/2014/main" id="{05B58D06-1CC7-FA0E-6057-EF455F63FD24}"/>
              </a:ext>
            </a:extLst>
          </p:cNvPr>
          <p:cNvSpPr txBox="1">
            <a:spLocks/>
          </p:cNvSpPr>
          <p:nvPr/>
        </p:nvSpPr>
        <p:spPr>
          <a:xfrm>
            <a:off x="152525" y="1234645"/>
            <a:ext cx="5690872" cy="366791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2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Buruli ulcer (BU), is an ulcerative and chronic skin disease caused by </a:t>
            </a:r>
            <a:r>
              <a:rPr lang="en-GB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Mycobacterium ulcerans</a:t>
            </a: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lnSpc>
                <a:spcPct val="2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can lead to permanent disability.</a:t>
            </a:r>
          </a:p>
          <a:p>
            <a:pPr marL="285750" indent="-285750">
              <a:lnSpc>
                <a:spcPct val="25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ranks the third most prevalent mycobacterial disease behind tuberculosis and leprosy. </a:t>
            </a:r>
            <a:endParaRPr lang="en-US" altLang="ko-Kore-KR" sz="1800" dirty="0">
              <a:solidFill>
                <a:schemeClr val="tx2"/>
              </a:solidFill>
              <a:latin typeface="Times New Roman" panose="02020603050405020304" pitchFamily="18" charset="0"/>
              <a:ea typeface="VOLLKORN REGULAR ROMAN" pitchFamily="2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endParaRPr lang="en-GB" sz="1600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03A8B0D3-6A8D-140F-F537-10673BFD9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1323" y="1517997"/>
            <a:ext cx="2942352" cy="2107505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BA79834-2CC8-017C-E836-7A4D69FA55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advTm="2305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2" name="Google Shape;194;p19">
            <a:extLst>
              <a:ext uri="{FF2B5EF4-FFF2-40B4-BE49-F238E27FC236}">
                <a16:creationId xmlns:a16="http://schemas.microsoft.com/office/drawing/2014/main" id="{342329A5-3206-5F38-08D8-8CD800893483}"/>
              </a:ext>
            </a:extLst>
          </p:cNvPr>
          <p:cNvSpPr txBox="1">
            <a:spLocks/>
          </p:cNvSpPr>
          <p:nvPr/>
        </p:nvSpPr>
        <p:spPr>
          <a:xfrm>
            <a:off x="152524" y="850301"/>
            <a:ext cx="6770790" cy="429319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Presently, BU is reported in over 33 countries worldwide.</a:t>
            </a:r>
          </a:p>
          <a:p>
            <a:pPr marL="285750" lvl="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endParaRPr lang="en-GB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25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has been classified as a neglected tropical disease by the World Health Organization (WHO).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193;p19">
            <a:extLst>
              <a:ext uri="{FF2B5EF4-FFF2-40B4-BE49-F238E27FC236}">
                <a16:creationId xmlns:a16="http://schemas.microsoft.com/office/drawing/2014/main" id="{D54D0273-A6B0-96BE-20F7-3675F643FFB1}"/>
              </a:ext>
            </a:extLst>
          </p:cNvPr>
          <p:cNvSpPr txBox="1">
            <a:spLocks/>
          </p:cNvSpPr>
          <p:nvPr/>
        </p:nvSpPr>
        <p:spPr>
          <a:xfrm>
            <a:off x="152525" y="274777"/>
            <a:ext cx="3530813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GB" sz="4000" dirty="0"/>
              <a:t>Introduction</a:t>
            </a:r>
          </a:p>
        </p:txBody>
      </p:sp>
      <p:sp>
        <p:nvSpPr>
          <p:cNvPr id="6" name="Google Shape;297;p27">
            <a:extLst>
              <a:ext uri="{FF2B5EF4-FFF2-40B4-BE49-F238E27FC236}">
                <a16:creationId xmlns:a16="http://schemas.microsoft.com/office/drawing/2014/main" id="{07F345A4-5CEF-DF5A-ED8A-F16716CDE0B2}"/>
              </a:ext>
            </a:extLst>
          </p:cNvPr>
          <p:cNvSpPr/>
          <p:nvPr/>
        </p:nvSpPr>
        <p:spPr>
          <a:xfrm>
            <a:off x="2562940" y="1525542"/>
            <a:ext cx="6428535" cy="2835140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01;p27">
            <a:extLst>
              <a:ext uri="{FF2B5EF4-FFF2-40B4-BE49-F238E27FC236}">
                <a16:creationId xmlns:a16="http://schemas.microsoft.com/office/drawing/2014/main" id="{FD75E8A5-8CF4-860B-4D9C-61DDEC9996CD}"/>
              </a:ext>
            </a:extLst>
          </p:cNvPr>
          <p:cNvSpPr/>
          <p:nvPr/>
        </p:nvSpPr>
        <p:spPr>
          <a:xfrm>
            <a:off x="3057214" y="2495400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1;p27">
            <a:extLst>
              <a:ext uri="{FF2B5EF4-FFF2-40B4-BE49-F238E27FC236}">
                <a16:creationId xmlns:a16="http://schemas.microsoft.com/office/drawing/2014/main" id="{BA3E721D-E410-76AB-841E-153BBE02E896}"/>
              </a:ext>
            </a:extLst>
          </p:cNvPr>
          <p:cNvSpPr/>
          <p:nvPr/>
        </p:nvSpPr>
        <p:spPr>
          <a:xfrm>
            <a:off x="4419300" y="3541721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1;p27">
            <a:extLst>
              <a:ext uri="{FF2B5EF4-FFF2-40B4-BE49-F238E27FC236}">
                <a16:creationId xmlns:a16="http://schemas.microsoft.com/office/drawing/2014/main" id="{373AD8B6-F814-2919-7476-11E3CB538524}"/>
              </a:ext>
            </a:extLst>
          </p:cNvPr>
          <p:cNvSpPr/>
          <p:nvPr/>
        </p:nvSpPr>
        <p:spPr>
          <a:xfrm>
            <a:off x="5216427" y="2250802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1;p27">
            <a:extLst>
              <a:ext uri="{FF2B5EF4-FFF2-40B4-BE49-F238E27FC236}">
                <a16:creationId xmlns:a16="http://schemas.microsoft.com/office/drawing/2014/main" id="{BF958FF4-1F9D-9D3A-E441-1A4847EAE11A}"/>
              </a:ext>
            </a:extLst>
          </p:cNvPr>
          <p:cNvSpPr/>
          <p:nvPr/>
        </p:nvSpPr>
        <p:spPr>
          <a:xfrm>
            <a:off x="5777207" y="3795294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1;p27">
            <a:extLst>
              <a:ext uri="{FF2B5EF4-FFF2-40B4-BE49-F238E27FC236}">
                <a16:creationId xmlns:a16="http://schemas.microsoft.com/office/drawing/2014/main" id="{F7B86643-5809-4A2D-A229-B61170F8B60D}"/>
              </a:ext>
            </a:extLst>
          </p:cNvPr>
          <p:cNvSpPr/>
          <p:nvPr/>
        </p:nvSpPr>
        <p:spPr>
          <a:xfrm>
            <a:off x="7510544" y="2571750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1;p27">
            <a:extLst>
              <a:ext uri="{FF2B5EF4-FFF2-40B4-BE49-F238E27FC236}">
                <a16:creationId xmlns:a16="http://schemas.microsoft.com/office/drawing/2014/main" id="{09E61811-3B61-FDCA-3057-40B91FFA9BEB}"/>
              </a:ext>
            </a:extLst>
          </p:cNvPr>
          <p:cNvSpPr/>
          <p:nvPr/>
        </p:nvSpPr>
        <p:spPr>
          <a:xfrm>
            <a:off x="8021099" y="3862359"/>
            <a:ext cx="152700" cy="152700"/>
          </a:xfrm>
          <a:prstGeom prst="donut">
            <a:avLst>
              <a:gd name="adj" fmla="val 36703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9;p27">
            <a:extLst>
              <a:ext uri="{FF2B5EF4-FFF2-40B4-BE49-F238E27FC236}">
                <a16:creationId xmlns:a16="http://schemas.microsoft.com/office/drawing/2014/main" id="{4D0DBA06-BFDA-349B-2441-041EAED11346}"/>
              </a:ext>
            </a:extLst>
          </p:cNvPr>
          <p:cNvSpPr/>
          <p:nvPr/>
        </p:nvSpPr>
        <p:spPr>
          <a:xfrm>
            <a:off x="5988969" y="3153924"/>
            <a:ext cx="662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Light"/>
                <a:ea typeface="Poppins Light"/>
                <a:cs typeface="Poppins Light"/>
                <a:sym typeface="Poppins Light"/>
              </a:rPr>
              <a:t>Africa</a:t>
            </a:r>
            <a:endParaRPr sz="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" name="Google Shape;299;p27">
            <a:extLst>
              <a:ext uri="{FF2B5EF4-FFF2-40B4-BE49-F238E27FC236}">
                <a16:creationId xmlns:a16="http://schemas.microsoft.com/office/drawing/2014/main" id="{5D101F5A-4862-9952-3964-ADC3482535D7}"/>
              </a:ext>
            </a:extLst>
          </p:cNvPr>
          <p:cNvSpPr/>
          <p:nvPr/>
        </p:nvSpPr>
        <p:spPr>
          <a:xfrm>
            <a:off x="8111575" y="3546107"/>
            <a:ext cx="662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Light"/>
                <a:ea typeface="Poppins Light"/>
                <a:cs typeface="Poppins Light"/>
                <a:sym typeface="Poppins Light"/>
              </a:rPr>
              <a:t>Australia</a:t>
            </a:r>
            <a:endParaRPr sz="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FE0E483-7BBF-4C42-0213-59EC32B132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35576220"/>
      </p:ext>
    </p:extLst>
  </p:cSld>
  <p:clrMapOvr>
    <a:masterClrMapping/>
  </p:clrMapOvr>
  <p:transition advTm="2816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Google Shape;194;p19">
            <a:extLst>
              <a:ext uri="{FF2B5EF4-FFF2-40B4-BE49-F238E27FC236}">
                <a16:creationId xmlns:a16="http://schemas.microsoft.com/office/drawing/2014/main" id="{342329A5-3206-5F38-08D8-8CD800893483}"/>
              </a:ext>
            </a:extLst>
          </p:cNvPr>
          <p:cNvSpPr txBox="1">
            <a:spLocks/>
          </p:cNvSpPr>
          <p:nvPr/>
        </p:nvSpPr>
        <p:spPr>
          <a:xfrm>
            <a:off x="152524" y="850301"/>
            <a:ext cx="6770790" cy="429319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lnSpc>
                <a:spcPct val="25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endParaRPr lang="en-GB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25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20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193;p19">
            <a:extLst>
              <a:ext uri="{FF2B5EF4-FFF2-40B4-BE49-F238E27FC236}">
                <a16:creationId xmlns:a16="http://schemas.microsoft.com/office/drawing/2014/main" id="{D54D0273-A6B0-96BE-20F7-3675F643FFB1}"/>
              </a:ext>
            </a:extLst>
          </p:cNvPr>
          <p:cNvSpPr txBox="1">
            <a:spLocks/>
          </p:cNvSpPr>
          <p:nvPr/>
        </p:nvSpPr>
        <p:spPr>
          <a:xfrm>
            <a:off x="453513" y="508751"/>
            <a:ext cx="529545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GB" sz="4000" dirty="0"/>
              <a:t>Problem Statement</a:t>
            </a:r>
          </a:p>
        </p:txBody>
      </p:sp>
      <p:sp>
        <p:nvSpPr>
          <p:cNvPr id="14" name="직사각형 11">
            <a:extLst>
              <a:ext uri="{FF2B5EF4-FFF2-40B4-BE49-F238E27FC236}">
                <a16:creationId xmlns:a16="http://schemas.microsoft.com/office/drawing/2014/main" id="{29C2889B-D3B1-EB77-C014-C58FC4871CB9}"/>
              </a:ext>
            </a:extLst>
          </p:cNvPr>
          <p:cNvSpPr/>
          <p:nvPr/>
        </p:nvSpPr>
        <p:spPr>
          <a:xfrm>
            <a:off x="453513" y="1373943"/>
            <a:ext cx="8236974" cy="935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50"/>
          </a:p>
        </p:txBody>
      </p:sp>
      <p:pic>
        <p:nvPicPr>
          <p:cNvPr id="15" name="Picture Placeholder 25" descr="Shape&#10;&#10;Description automatically generated with low confidence">
            <a:extLst>
              <a:ext uri="{FF2B5EF4-FFF2-40B4-BE49-F238E27FC236}">
                <a16:creationId xmlns:a16="http://schemas.microsoft.com/office/drawing/2014/main" id="{3FAFF5A3-54C0-6CED-19AE-64979A0B414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2" b="32"/>
          <a:stretch>
            <a:fillRect/>
          </a:stretch>
        </p:blipFill>
        <p:spPr>
          <a:xfrm>
            <a:off x="453513" y="1581764"/>
            <a:ext cx="4118487" cy="1404785"/>
          </a:xfrm>
          <a:prstGeom prst="rect">
            <a:avLst/>
          </a:prstGeom>
        </p:spPr>
      </p:pic>
      <p:sp>
        <p:nvSpPr>
          <p:cNvPr id="16" name="직사각형 1">
            <a:extLst>
              <a:ext uri="{FF2B5EF4-FFF2-40B4-BE49-F238E27FC236}">
                <a16:creationId xmlns:a16="http://schemas.microsoft.com/office/drawing/2014/main" id="{64A5DA31-6006-7CC2-08E4-947010DF9303}"/>
              </a:ext>
            </a:extLst>
          </p:cNvPr>
          <p:cNvSpPr/>
          <p:nvPr/>
        </p:nvSpPr>
        <p:spPr>
          <a:xfrm>
            <a:off x="4572000" y="1581762"/>
            <a:ext cx="4122900" cy="14047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50"/>
          </a:p>
        </p:txBody>
      </p:sp>
      <p:pic>
        <p:nvPicPr>
          <p:cNvPr id="17" name="Picture Placeholder 31" descr="Shape&#10;&#10;Description automatically generated with low confidence">
            <a:extLst>
              <a:ext uri="{FF2B5EF4-FFF2-40B4-BE49-F238E27FC236}">
                <a16:creationId xmlns:a16="http://schemas.microsoft.com/office/drawing/2014/main" id="{CD50B120-756E-F04B-B6D7-C56F9E7A310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1" r="61"/>
          <a:stretch>
            <a:fillRect/>
          </a:stretch>
        </p:blipFill>
        <p:spPr>
          <a:xfrm>
            <a:off x="453513" y="3099696"/>
            <a:ext cx="4118487" cy="1404785"/>
          </a:xfrm>
          <a:prstGeom prst="rect">
            <a:avLst/>
          </a:prstGeom>
        </p:spPr>
      </p:pic>
      <p:sp>
        <p:nvSpPr>
          <p:cNvPr id="18" name="직사각형 7">
            <a:extLst>
              <a:ext uri="{FF2B5EF4-FFF2-40B4-BE49-F238E27FC236}">
                <a16:creationId xmlns:a16="http://schemas.microsoft.com/office/drawing/2014/main" id="{B50559E7-0A9F-40C8-C893-7D2DC5D2F72F}"/>
              </a:ext>
            </a:extLst>
          </p:cNvPr>
          <p:cNvSpPr/>
          <p:nvPr/>
        </p:nvSpPr>
        <p:spPr>
          <a:xfrm>
            <a:off x="4572000" y="3099696"/>
            <a:ext cx="4118487" cy="140478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50"/>
          </a:p>
        </p:txBody>
      </p:sp>
      <p:sp>
        <p:nvSpPr>
          <p:cNvPr id="19" name="직사각형 3">
            <a:extLst>
              <a:ext uri="{FF2B5EF4-FFF2-40B4-BE49-F238E27FC236}">
                <a16:creationId xmlns:a16="http://schemas.microsoft.com/office/drawing/2014/main" id="{6486AC02-622F-B1CD-A085-EB0CCBE57156}"/>
              </a:ext>
            </a:extLst>
          </p:cNvPr>
          <p:cNvSpPr/>
          <p:nvPr/>
        </p:nvSpPr>
        <p:spPr>
          <a:xfrm>
            <a:off x="1169627" y="1960990"/>
            <a:ext cx="31278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There are few treatment options to BU. </a:t>
            </a:r>
            <a:endParaRPr lang="en-US" altLang="ko-Kore-KR" sz="1800" dirty="0">
              <a:solidFill>
                <a:schemeClr val="tx2"/>
              </a:solidFill>
              <a:latin typeface="+mj-lt"/>
              <a:ea typeface="VOLLKORN REGULAR ROMAN" pitchFamily="2" charset="0"/>
              <a:cs typeface="Calibri" panose="02000000000000000000" pitchFamily="2" charset="0"/>
            </a:endParaRPr>
          </a:p>
        </p:txBody>
      </p:sp>
      <p:sp>
        <p:nvSpPr>
          <p:cNvPr id="20" name="직사각형 5">
            <a:extLst>
              <a:ext uri="{FF2B5EF4-FFF2-40B4-BE49-F238E27FC236}">
                <a16:creationId xmlns:a16="http://schemas.microsoft.com/office/drawing/2014/main" id="{CDB51665-4F46-26EE-97CD-BCCD7CC7AA0E}"/>
              </a:ext>
            </a:extLst>
          </p:cNvPr>
          <p:cNvSpPr/>
          <p:nvPr/>
        </p:nvSpPr>
        <p:spPr>
          <a:xfrm>
            <a:off x="5328921" y="1581760"/>
            <a:ext cx="3205240" cy="128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Also, the advent of treatment-resistant isolates is alarming which calls for new remedies. </a:t>
            </a:r>
            <a:endParaRPr lang="en-US" altLang="ko-Kore-KR" sz="1800" dirty="0">
              <a:solidFill>
                <a:schemeClr val="tx2"/>
              </a:solidFill>
              <a:ea typeface="VOLLKORN REGULAR ROMAN" pitchFamily="2" charset="0"/>
              <a:cs typeface="Calibri" panose="02000000000000000000" pitchFamily="2" charset="0"/>
            </a:endParaRPr>
          </a:p>
        </p:txBody>
      </p:sp>
      <p:sp>
        <p:nvSpPr>
          <p:cNvPr id="21" name="직사각형 9">
            <a:extLst>
              <a:ext uri="{FF2B5EF4-FFF2-40B4-BE49-F238E27FC236}">
                <a16:creationId xmlns:a16="http://schemas.microsoft.com/office/drawing/2014/main" id="{1B531953-6D49-B16F-48EE-09C69A6AA288}"/>
              </a:ext>
            </a:extLst>
          </p:cNvPr>
          <p:cNvSpPr/>
          <p:nvPr/>
        </p:nvSpPr>
        <p:spPr>
          <a:xfrm>
            <a:off x="1169627" y="3215730"/>
            <a:ext cx="3127887" cy="128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Several online repositories for mycobacterial species have been developed. </a:t>
            </a:r>
            <a:endParaRPr lang="en-US" altLang="ko-Kore-KR" sz="1800" dirty="0">
              <a:solidFill>
                <a:schemeClr val="tx2"/>
              </a:solidFill>
              <a:latin typeface="+mj-lt"/>
              <a:ea typeface="VOLLKORN REGULAR ROMAN" pitchFamily="2" charset="0"/>
              <a:cs typeface="Calibri" panose="02000000000000000000" pitchFamily="2" charset="0"/>
            </a:endParaRPr>
          </a:p>
        </p:txBody>
      </p:sp>
      <p:sp>
        <p:nvSpPr>
          <p:cNvPr id="22" name="직사각형 10">
            <a:extLst>
              <a:ext uri="{FF2B5EF4-FFF2-40B4-BE49-F238E27FC236}">
                <a16:creationId xmlns:a16="http://schemas.microsoft.com/office/drawing/2014/main" id="{519D81A3-E228-6404-CBE8-0DC3179089AA}"/>
              </a:ext>
            </a:extLst>
          </p:cNvPr>
          <p:cNvSpPr/>
          <p:nvPr/>
        </p:nvSpPr>
        <p:spPr>
          <a:xfrm>
            <a:off x="5512316" y="3416420"/>
            <a:ext cx="2838450" cy="873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This is to consolidate drug discovery data. </a:t>
            </a:r>
            <a:endParaRPr lang="en-US" altLang="ko-Kore-KR" sz="1800" dirty="0">
              <a:solidFill>
                <a:schemeClr val="tx2"/>
              </a:solidFill>
              <a:ea typeface="VOLLKORN REGULAR ROMAN" pitchFamily="2" charset="0"/>
              <a:cs typeface="Calibri" panose="02000000000000000000" pitchFamily="2" charset="0"/>
            </a:endParaRPr>
          </a:p>
        </p:txBody>
      </p:sp>
      <p:sp>
        <p:nvSpPr>
          <p:cNvPr id="23" name="타원 2">
            <a:extLst>
              <a:ext uri="{FF2B5EF4-FFF2-40B4-BE49-F238E27FC236}">
                <a16:creationId xmlns:a16="http://schemas.microsoft.com/office/drawing/2014/main" id="{6F04D391-62F4-7681-A247-398DC624692E}"/>
              </a:ext>
            </a:extLst>
          </p:cNvPr>
          <p:cNvSpPr/>
          <p:nvPr/>
        </p:nvSpPr>
        <p:spPr>
          <a:xfrm>
            <a:off x="587809" y="1895990"/>
            <a:ext cx="476250" cy="4762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tx1"/>
                </a:solidFill>
                <a:latin typeface="Poppins" panose="00000500000000000000" pitchFamily="2" charset="0"/>
                <a:ea typeface="VOLLKORN REGULAR ROMAN" pitchFamily="2" charset="0"/>
                <a:cs typeface="Poppins" panose="00000500000000000000" pitchFamily="2" charset="0"/>
              </a:rPr>
              <a:t>1</a:t>
            </a:r>
            <a:endParaRPr kumimoji="1" lang="ko-Kore-KR" altLang="en-US" sz="20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타원 2">
            <a:extLst>
              <a:ext uri="{FF2B5EF4-FFF2-40B4-BE49-F238E27FC236}">
                <a16:creationId xmlns:a16="http://schemas.microsoft.com/office/drawing/2014/main" id="{833F5DD8-F026-3B4D-CF86-E45AA9608C1B}"/>
              </a:ext>
            </a:extLst>
          </p:cNvPr>
          <p:cNvSpPr/>
          <p:nvPr/>
        </p:nvSpPr>
        <p:spPr>
          <a:xfrm>
            <a:off x="4691933" y="1895990"/>
            <a:ext cx="476250" cy="4762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2000" dirty="0">
                <a:solidFill>
                  <a:schemeClr val="tx1"/>
                </a:solidFill>
                <a:latin typeface="Poppins" panose="00000500000000000000" pitchFamily="2" charset="0"/>
                <a:ea typeface="VOLLKORN REGULAR ROMAN" pitchFamily="2" charset="0"/>
                <a:cs typeface="Poppins" panose="00000500000000000000" pitchFamily="2" charset="0"/>
              </a:rPr>
              <a:t>2</a:t>
            </a:r>
            <a:endParaRPr kumimoji="1" lang="ko-Kore-KR" altLang="en-US" sz="20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타원 2">
            <a:extLst>
              <a:ext uri="{FF2B5EF4-FFF2-40B4-BE49-F238E27FC236}">
                <a16:creationId xmlns:a16="http://schemas.microsoft.com/office/drawing/2014/main" id="{9FE1D3EC-8070-142E-B745-03327BBEC3D3}"/>
              </a:ext>
            </a:extLst>
          </p:cNvPr>
          <p:cNvSpPr/>
          <p:nvPr/>
        </p:nvSpPr>
        <p:spPr>
          <a:xfrm>
            <a:off x="587809" y="3614922"/>
            <a:ext cx="476250" cy="4762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2000" dirty="0">
                <a:solidFill>
                  <a:schemeClr val="tx1"/>
                </a:solidFill>
                <a:latin typeface="Poppins" panose="00000500000000000000" pitchFamily="2" charset="0"/>
                <a:ea typeface="VOLLKORN REGULAR ROMAN" pitchFamily="2" charset="0"/>
                <a:cs typeface="Poppins" panose="00000500000000000000" pitchFamily="2" charset="0"/>
              </a:rPr>
              <a:t>3</a:t>
            </a:r>
            <a:endParaRPr kumimoji="1" lang="ko-Kore-KR" altLang="en-US" sz="20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타원 2">
            <a:extLst>
              <a:ext uri="{FF2B5EF4-FFF2-40B4-BE49-F238E27FC236}">
                <a16:creationId xmlns:a16="http://schemas.microsoft.com/office/drawing/2014/main" id="{65AFBE68-557A-7E57-FC2A-91C86185B0CC}"/>
              </a:ext>
            </a:extLst>
          </p:cNvPr>
          <p:cNvSpPr/>
          <p:nvPr/>
        </p:nvSpPr>
        <p:spPr>
          <a:xfrm>
            <a:off x="4691933" y="3614922"/>
            <a:ext cx="476250" cy="4762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2000" dirty="0">
                <a:solidFill>
                  <a:schemeClr val="tx1"/>
                </a:solidFill>
                <a:latin typeface="Poppins" panose="00000500000000000000" pitchFamily="2" charset="0"/>
                <a:ea typeface="VOLLKORN REGULAR ROMAN" pitchFamily="2" charset="0"/>
                <a:cs typeface="Poppins" panose="00000500000000000000" pitchFamily="2" charset="0"/>
              </a:rPr>
              <a:t>4</a:t>
            </a:r>
            <a:endParaRPr kumimoji="1" lang="ko-Kore-KR" altLang="en-US" sz="20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FB6231B-429F-2CC3-DFC2-80C2CD8349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77305917"/>
      </p:ext>
    </p:extLst>
  </p:cSld>
  <p:clrMapOvr>
    <a:masterClrMapping/>
  </p:clrMapOvr>
  <p:transition advTm="2935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2" name="Google Shape;193;p19">
            <a:extLst>
              <a:ext uri="{FF2B5EF4-FFF2-40B4-BE49-F238E27FC236}">
                <a16:creationId xmlns:a16="http://schemas.microsoft.com/office/drawing/2014/main" id="{0EFFAC70-8930-C050-0437-B4273BB1C219}"/>
              </a:ext>
            </a:extLst>
          </p:cNvPr>
          <p:cNvSpPr txBox="1">
            <a:spLocks/>
          </p:cNvSpPr>
          <p:nvPr/>
        </p:nvSpPr>
        <p:spPr>
          <a:xfrm>
            <a:off x="453513" y="508751"/>
            <a:ext cx="529545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GB" sz="4000" dirty="0"/>
              <a:t>Problem Statement</a:t>
            </a:r>
          </a:p>
        </p:txBody>
      </p:sp>
      <p:sp>
        <p:nvSpPr>
          <p:cNvPr id="3" name="Google Shape;224;p21">
            <a:extLst>
              <a:ext uri="{FF2B5EF4-FFF2-40B4-BE49-F238E27FC236}">
                <a16:creationId xmlns:a16="http://schemas.microsoft.com/office/drawing/2014/main" id="{5C655E89-7622-A5EE-7F28-48674509C6E6}"/>
              </a:ext>
            </a:extLst>
          </p:cNvPr>
          <p:cNvSpPr txBox="1">
            <a:spLocks/>
          </p:cNvSpPr>
          <p:nvPr/>
        </p:nvSpPr>
        <p:spPr>
          <a:xfrm>
            <a:off x="393578" y="1360820"/>
            <a:ext cx="4433687" cy="1530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>
              <a:lnSpc>
                <a:spcPct val="150000"/>
              </a:lnSpc>
              <a:buClr>
                <a:schemeClr val="bg1">
                  <a:lumMod val="50000"/>
                </a:schemeClr>
              </a:buClr>
            </a:pPr>
            <a:r>
              <a:rPr lang="en-GB" sz="2000">
                <a:latin typeface="Times New Roman" panose="02020603050405020304" pitchFamily="18" charset="0"/>
                <a:ea typeface="Calibri" panose="020F0502020204030204" pitchFamily="34" charset="0"/>
              </a:rPr>
              <a:t>Their dependability has helped researchers discovered promising drugs. </a:t>
            </a:r>
            <a:endParaRPr lang="en-US" altLang="ko-Kore-KR" sz="2000" dirty="0">
              <a:solidFill>
                <a:schemeClr val="tx2"/>
              </a:solidFill>
              <a:ea typeface="VOLLKORN REGULAR ROMAN" pitchFamily="2" charset="0"/>
              <a:cs typeface="Calibri" panose="02000000000000000000" pitchFamily="2" charset="0"/>
            </a:endParaRPr>
          </a:p>
        </p:txBody>
      </p:sp>
      <p:sp>
        <p:nvSpPr>
          <p:cNvPr id="4" name="Google Shape;226;p21">
            <a:extLst>
              <a:ext uri="{FF2B5EF4-FFF2-40B4-BE49-F238E27FC236}">
                <a16:creationId xmlns:a16="http://schemas.microsoft.com/office/drawing/2014/main" id="{F037D810-E09A-4E60-D978-3800D8D240F8}"/>
              </a:ext>
            </a:extLst>
          </p:cNvPr>
          <p:cNvSpPr txBox="1">
            <a:spLocks/>
          </p:cNvSpPr>
          <p:nvPr/>
        </p:nvSpPr>
        <p:spPr>
          <a:xfrm>
            <a:off x="1137986" y="2822365"/>
            <a:ext cx="4696254" cy="16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 algn="just">
              <a:lnSpc>
                <a:spcPct val="150000"/>
              </a:lnSpc>
              <a:spcAft>
                <a:spcPts val="800"/>
              </a:spcAft>
            </a:pPr>
            <a:r>
              <a:rPr lang="en-GB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Datasets on </a:t>
            </a:r>
            <a:r>
              <a:rPr lang="en-GB" sz="2000" b="1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M. ulcerans, </a:t>
            </a:r>
            <a:r>
              <a:rPr lang="en-GB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however, are unformatted and widely scattered across different resources. </a:t>
            </a:r>
            <a:endParaRPr lang="en-GB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타원 2">
            <a:extLst>
              <a:ext uri="{FF2B5EF4-FFF2-40B4-BE49-F238E27FC236}">
                <a16:creationId xmlns:a16="http://schemas.microsoft.com/office/drawing/2014/main" id="{86A9DE61-5ECE-027E-F41A-3B9F38A90AA5}"/>
              </a:ext>
            </a:extLst>
          </p:cNvPr>
          <p:cNvSpPr/>
          <p:nvPr/>
        </p:nvSpPr>
        <p:spPr>
          <a:xfrm>
            <a:off x="155453" y="1767014"/>
            <a:ext cx="476250" cy="4762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kumimoji="1" lang="ko-Kore-KR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FD985F9-040F-400E-B0D5-1EC016137144}"/>
              </a:ext>
            </a:extLst>
          </p:cNvPr>
          <p:cNvSpPr/>
          <p:nvPr/>
        </p:nvSpPr>
        <p:spPr>
          <a:xfrm>
            <a:off x="827439" y="2990002"/>
            <a:ext cx="476250" cy="4762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kumimoji="1" lang="ko-Kore-KR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3BBB51F-61AC-2189-1479-7DE4A8C7E4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14727750"/>
      </p:ext>
    </p:extLst>
  </p:cSld>
  <p:clrMapOvr>
    <a:masterClrMapping/>
  </p:clrMapOvr>
  <p:transition advTm="3467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2" name="Google Shape;194;p19">
            <a:extLst>
              <a:ext uri="{FF2B5EF4-FFF2-40B4-BE49-F238E27FC236}">
                <a16:creationId xmlns:a16="http://schemas.microsoft.com/office/drawing/2014/main" id="{342329A5-3206-5F38-08D8-8CD800893483}"/>
              </a:ext>
            </a:extLst>
          </p:cNvPr>
          <p:cNvSpPr txBox="1">
            <a:spLocks/>
          </p:cNvSpPr>
          <p:nvPr/>
        </p:nvSpPr>
        <p:spPr>
          <a:xfrm>
            <a:off x="688512" y="921701"/>
            <a:ext cx="7766975" cy="44773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 more pragmatic trend is to develop a disease (BU) specific database. </a:t>
            </a:r>
            <a:endParaRPr kumimoji="1" lang="en-GB" sz="2000" dirty="0">
              <a:solidFill>
                <a:schemeClr val="bg2">
                  <a:lumMod val="10000"/>
                </a:schemeClr>
              </a:solidFill>
            </a:endParaRPr>
          </a:p>
          <a:p>
            <a:pPr lvl="0">
              <a:lnSpc>
                <a:spcPct val="25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250000"/>
              </a:lnSpc>
              <a:buFont typeface="Wingdings" panose="05000000000000000000" pitchFamily="2" charset="2"/>
              <a:buChar char="q"/>
            </a:pPr>
            <a:endParaRPr lang="en-GB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25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200000"/>
              </a:lnSpc>
            </a:pP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193;p19">
            <a:extLst>
              <a:ext uri="{FF2B5EF4-FFF2-40B4-BE49-F238E27FC236}">
                <a16:creationId xmlns:a16="http://schemas.microsoft.com/office/drawing/2014/main" id="{D54D0273-A6B0-96BE-20F7-3675F643FFB1}"/>
              </a:ext>
            </a:extLst>
          </p:cNvPr>
          <p:cNvSpPr txBox="1">
            <a:spLocks/>
          </p:cNvSpPr>
          <p:nvPr/>
        </p:nvSpPr>
        <p:spPr>
          <a:xfrm>
            <a:off x="151738" y="114197"/>
            <a:ext cx="4473263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GB" sz="4000" dirty="0"/>
              <a:t>Need Statement</a:t>
            </a:r>
          </a:p>
        </p:txBody>
      </p:sp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BCA560-8A8F-6340-C032-464FC0556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722" y="1493841"/>
            <a:ext cx="6440556" cy="25586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E7FD99-C361-DF2E-B62D-6311A6D0BDB5}"/>
              </a:ext>
            </a:extLst>
          </p:cNvPr>
          <p:cNvSpPr txBox="1"/>
          <p:nvPr/>
        </p:nvSpPr>
        <p:spPr>
          <a:xfrm>
            <a:off x="1404723" y="4281726"/>
            <a:ext cx="644055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Here, we present Buruli ulcer database (BuDb), which serves as “a one-stop” knowledge base and a dedicated resource for BU drug discovery. </a:t>
            </a:r>
            <a:endParaRPr lang="en-GB" sz="12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9484C76-3DDE-9649-2842-6FA5A6F29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93478284"/>
      </p:ext>
    </p:extLst>
  </p:cSld>
  <p:clrMapOvr>
    <a:masterClrMapping/>
  </p:clrMapOvr>
  <p:transition advTm="2094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5875" y="4588187"/>
            <a:ext cx="435600" cy="447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2" name="Google Shape;269;p25">
            <a:extLst>
              <a:ext uri="{FF2B5EF4-FFF2-40B4-BE49-F238E27FC236}">
                <a16:creationId xmlns:a16="http://schemas.microsoft.com/office/drawing/2014/main" id="{189032CE-6105-2420-6E7F-5CA5E92189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221" y="35732"/>
            <a:ext cx="7703558" cy="731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Construction of BuDb &amp; Content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7BB772-8641-DDAD-25F3-3C75994A6DFA}"/>
              </a:ext>
            </a:extLst>
          </p:cNvPr>
          <p:cNvSpPr txBox="1"/>
          <p:nvPr/>
        </p:nvSpPr>
        <p:spPr>
          <a:xfrm>
            <a:off x="168126" y="916108"/>
            <a:ext cx="7918711" cy="4191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BuDb was created by first curating data from biological databases and journal articles. 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datasets provide comprehensive information on the various drug targets, tested compounds, existing drugs, ethnopharmacological plants and information on the genome of </a:t>
            </a:r>
            <a:r>
              <a:rPr lang="en-GB" sz="20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M. ulcerans.</a:t>
            </a:r>
            <a:endParaRPr lang="en-US" altLang="ko-Kore-KR" sz="2000" dirty="0">
              <a:solidFill>
                <a:schemeClr val="tx2"/>
              </a:solidFill>
              <a:ea typeface="VOLLKORN REGULAR ROMAN" pitchFamily="2" charset="0"/>
              <a:cs typeface="Calibri" panose="02000000000000000000" pitchFamily="2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2CED8BC-6B92-E971-D4C4-77B6A50F4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854" y="1441486"/>
            <a:ext cx="4926621" cy="226052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E996643-A9E0-47FB-BF01-48DCC06079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89400605"/>
      </p:ext>
    </p:extLst>
  </p:cSld>
  <p:clrMapOvr>
    <a:masterClrMapping/>
  </p:clrMapOvr>
  <p:transition advTm="2724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>
            <a:spLocks noGrp="1"/>
          </p:cNvSpPr>
          <p:nvPr>
            <p:ph type="title"/>
          </p:nvPr>
        </p:nvSpPr>
        <p:spPr>
          <a:xfrm>
            <a:off x="407254" y="472394"/>
            <a:ext cx="5298558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Construction of BuDb &amp; Content</a:t>
            </a:r>
            <a:endParaRPr dirty="0"/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D48BC4-9A09-0FC2-A833-9866F5831E95}"/>
              </a:ext>
            </a:extLst>
          </p:cNvPr>
          <p:cNvSpPr txBox="1"/>
          <p:nvPr/>
        </p:nvSpPr>
        <p:spPr>
          <a:xfrm>
            <a:off x="407254" y="2058140"/>
            <a:ext cx="8329492" cy="2351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Regarding the architectural framework for the database, BuDb was built on Apache HTTP server and uses MySQL server to store data. </a:t>
            </a:r>
            <a:endParaRPr lang="en-GB" sz="20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responsive front-end query is implemented in JavaScript, PHP, HTML5 and CSS3.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D554325-C222-EEE9-2ADA-F6CDDD287C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5747556"/>
      </p:ext>
    </p:extLst>
  </p:cSld>
  <p:clrMapOvr>
    <a:masterClrMapping/>
  </p:clrMapOvr>
  <p:transition advTm="2273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85364"/>
      </a:accent1>
      <a:accent2>
        <a:srgbClr val="63728A"/>
      </a:accent2>
      <a:accent3>
        <a:srgbClr val="8B9AB3"/>
      </a:accent3>
      <a:accent4>
        <a:srgbClr val="9E8473"/>
      </a:accent4>
      <a:accent5>
        <a:srgbClr val="CAAE9C"/>
      </a:accent5>
      <a:accent6>
        <a:srgbClr val="DFCEC3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</TotalTime>
  <Words>460</Words>
  <Application>Microsoft Office PowerPoint</Application>
  <PresentationFormat>On-screen Show (16:9)</PresentationFormat>
  <Paragraphs>95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Poppins Light</vt:lpstr>
      <vt:lpstr>Poppins</vt:lpstr>
      <vt:lpstr>Times New Roman</vt:lpstr>
      <vt:lpstr>Calibri</vt:lpstr>
      <vt:lpstr>Wingdings</vt:lpstr>
      <vt:lpstr>Cymbeline template</vt:lpstr>
      <vt:lpstr>PowerPoint Presentation</vt:lpstr>
      <vt:lpstr>Contents</vt:lpstr>
      <vt:lpstr>Introduction</vt:lpstr>
      <vt:lpstr>PowerPoint Presentation</vt:lpstr>
      <vt:lpstr>PowerPoint Presentation</vt:lpstr>
      <vt:lpstr>PowerPoint Presentation</vt:lpstr>
      <vt:lpstr>PowerPoint Presentation</vt:lpstr>
      <vt:lpstr>Construction of BuDb &amp; Content</vt:lpstr>
      <vt:lpstr>Construction of BuDb &amp; Content</vt:lpstr>
      <vt:lpstr>Construction of BuDb &amp; Content</vt:lpstr>
      <vt:lpstr>Results!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BuDb: A Curated Drug Discovery Database for Buruli Ulcer</dc:title>
  <dc:creator>Daniel Anyimadu Tweneboah</dc:creator>
  <cp:lastModifiedBy>Daniel Anyimadu Tweneboah</cp:lastModifiedBy>
  <cp:revision>7</cp:revision>
  <dcterms:modified xsi:type="dcterms:W3CDTF">2023-07-11T18:52:02Z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2022-11-20T20:48:08Z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3cb9f188-dd0a-4ac3-922c-b38eb89d7b2f</vt:lpwstr>
  </property>
  <property fmtid="{D5CDD505-2E9C-101B-9397-08002B2CF9AE}" pid="7" name="MSIP_Label_defa4170-0d19-0005-0004-bc88714345d2_ActionId">
    <vt:lpwstr>c876bb28-cbc6-4fc3-abc2-2c578ce38661</vt:lpwstr>
  </property>
  <property fmtid="{D5CDD505-2E9C-101B-9397-08002B2CF9AE}" pid="8" name="MSIP_Label_defa4170-0d19-0005-0004-bc88714345d2_ContentBits">
    <vt:lpwstr>0</vt:lpwstr>
  </property>
</Properties>
</file>

<file path=docProps/thumbnail.jpeg>
</file>